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4" r:id="rId4"/>
  </p:sldMasterIdLst>
  <p:notesMasterIdLst>
    <p:notesMasterId r:id="rId16"/>
  </p:notesMasterIdLst>
  <p:sldIdLst>
    <p:sldId id="275" r:id="rId5"/>
    <p:sldId id="271" r:id="rId6"/>
    <p:sldId id="262" r:id="rId7"/>
    <p:sldId id="263" r:id="rId8"/>
    <p:sldId id="264" r:id="rId9"/>
    <p:sldId id="265" r:id="rId10"/>
    <p:sldId id="270" r:id="rId11"/>
    <p:sldId id="266" r:id="rId12"/>
    <p:sldId id="267" r:id="rId13"/>
    <p:sldId id="268" r:id="rId14"/>
    <p:sldId id="276" r:id="rId15"/>
  </p:sldIdLst>
  <p:sldSz cx="6858000" cy="51435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NVIDIA" initials="N" lastIdx="4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4" d="100"/>
          <a:sy n="114" d="100"/>
        </p:scale>
        <p:origin x="1530" y="96"/>
      </p:cViewPr>
      <p:guideLst>
        <p:guide orient="horz" pos="162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7C9D5C-EB23-4B6B-8894-B6EC1C7886D1}" type="datetimeFigureOut">
              <a:rPr lang="en-US" smtClean="0"/>
              <a:t>3/25/2016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2ADD64-3CA9-44C4-BE11-D688D9E9C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9647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2ADD64-3CA9-44C4-BE11-D688D9E9C92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8651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- Imag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0" y="1"/>
            <a:ext cx="6858000" cy="5143499"/>
            <a:chOff x="0" y="-1"/>
            <a:chExt cx="10972800" cy="6172199"/>
          </a:xfrm>
        </p:grpSpPr>
        <p:pic>
          <p:nvPicPr>
            <p:cNvPr id="9" name="Picture 8"/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9528" b="9530"/>
            <a:stretch/>
          </p:blipFill>
          <p:spPr>
            <a:xfrm>
              <a:off x="0" y="-1"/>
              <a:ext cx="10972800" cy="6172199"/>
            </a:xfrm>
            <a:prstGeom prst="rect">
              <a:avLst/>
            </a:prstGeom>
          </p:spPr>
        </p:pic>
        <p:sp>
          <p:nvSpPr>
            <p:cNvPr id="2" name="Rectangle 1"/>
            <p:cNvSpPr/>
            <p:nvPr userDrawn="1"/>
          </p:nvSpPr>
          <p:spPr>
            <a:xfrm>
              <a:off x="0" y="-1"/>
              <a:ext cx="10972800" cy="6172199"/>
            </a:xfrm>
            <a:prstGeom prst="rect">
              <a:avLst/>
            </a:prstGeom>
            <a:solidFill>
              <a:schemeClr val="tx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85728" fontAlgn="base">
                <a:spcBef>
                  <a:spcPct val="0"/>
                </a:spcBef>
                <a:spcAft>
                  <a:spcPct val="0"/>
                </a:spcAft>
              </a:pPr>
              <a:endParaRPr lang="en-US" sz="1125">
                <a:solidFill>
                  <a:srgbClr val="FFFFFF"/>
                </a:solidFill>
              </a:endParaRPr>
            </a:p>
          </p:txBody>
        </p:sp>
      </p:grpSp>
      <p:sp>
        <p:nvSpPr>
          <p:cNvPr id="11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1137650" y="3998625"/>
            <a:ext cx="5430791" cy="276935"/>
          </a:xfrm>
        </p:spPr>
        <p:txBody>
          <a:bodyPr wrap="square" anchor="t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333" b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305" name="Title 304"/>
          <p:cNvSpPr>
            <a:spLocks noGrp="1"/>
          </p:cNvSpPr>
          <p:nvPr>
            <p:ph type="title"/>
          </p:nvPr>
        </p:nvSpPr>
        <p:spPr>
          <a:xfrm>
            <a:off x="1121520" y="3560045"/>
            <a:ext cx="5439300" cy="438582"/>
          </a:xfrm>
        </p:spPr>
        <p:txBody>
          <a:bodyPr anchor="b"/>
          <a:lstStyle>
            <a:lvl1pPr marL="0" indent="0" algn="l">
              <a:lnSpc>
                <a:spcPct val="90000"/>
              </a:lnSpc>
              <a:spcBef>
                <a:spcPts val="0"/>
              </a:spcBef>
              <a:defRPr sz="2500" b="0" cap="none" baseline="0">
                <a:solidFill>
                  <a:schemeClr val="bg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-1" y="624038"/>
            <a:ext cx="6858001" cy="1488781"/>
            <a:chOff x="0" y="748845"/>
            <a:chExt cx="6356036" cy="1379811"/>
          </a:xfrm>
        </p:grpSpPr>
        <p:pic>
          <p:nvPicPr>
            <p:cNvPr id="18" name="Picture 17"/>
            <p:cNvPicPr>
              <a:picLocks noChangeAspect="1"/>
            </p:cNvPicPr>
            <p:nvPr userDrawn="1"/>
          </p:nvPicPr>
          <p:blipFill rotWithShape="1">
            <a:blip r:embed="rId3"/>
            <a:srcRect l="12327"/>
            <a:stretch/>
          </p:blipFill>
          <p:spPr>
            <a:xfrm>
              <a:off x="0" y="748845"/>
              <a:ext cx="3105001" cy="760384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7380" y="937806"/>
              <a:ext cx="2073674" cy="382462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 userDrawn="1"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5477"/>
            <a:stretch/>
          </p:blipFill>
          <p:spPr>
            <a:xfrm>
              <a:off x="1039432" y="1561775"/>
              <a:ext cx="5316604" cy="566881"/>
            </a:xfrm>
            <a:prstGeom prst="rect">
              <a:avLst/>
            </a:prstGeom>
          </p:spPr>
        </p:pic>
        <p:grpSp>
          <p:nvGrpSpPr>
            <p:cNvPr id="20" name="Group 19"/>
            <p:cNvGrpSpPr/>
            <p:nvPr userDrawn="1"/>
          </p:nvGrpSpPr>
          <p:grpSpPr>
            <a:xfrm>
              <a:off x="1643784" y="1708498"/>
              <a:ext cx="1170069" cy="272357"/>
              <a:chOff x="4100403" y="1765746"/>
              <a:chExt cx="3118543" cy="725905"/>
            </a:xfrm>
          </p:grpSpPr>
          <p:pic>
            <p:nvPicPr>
              <p:cNvPr id="21" name="Picture 20"/>
              <p:cNvPicPr>
                <a:picLocks noChangeAspect="1"/>
              </p:cNvPicPr>
              <p:nvPr userDrawn="1"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100403" y="1765746"/>
                <a:ext cx="561259" cy="725905"/>
              </a:xfrm>
              <a:prstGeom prst="rect">
                <a:avLst/>
              </a:prstGeom>
            </p:spPr>
          </p:pic>
          <p:pic>
            <p:nvPicPr>
              <p:cNvPr id="22" name="Picture 21"/>
              <p:cNvPicPr>
                <a:picLocks noChangeAspect="1"/>
              </p:cNvPicPr>
              <p:nvPr userDrawn="1"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838124" y="1905033"/>
                <a:ext cx="2380822" cy="581350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1972612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468" y="289561"/>
            <a:ext cx="6235065" cy="43858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>
                <a:solidFill>
                  <a:srgbClr val="76B900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878" y="809626"/>
            <a:ext cx="6217920" cy="4023919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36793" marR="0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500" dirty="0" smtClean="0"/>
            </a:lvl1pPr>
            <a:lvl2pPr marL="525177" marR="0" indent="-190492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167" dirty="0" smtClean="0"/>
            </a:lvl2pPr>
            <a:lvl3pPr marL="670692" marR="0" indent="-169327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167" dirty="0" smtClean="0"/>
            </a:lvl3pPr>
          </a:lstStyle>
          <a:p>
            <a:pPr marL="236793" marR="0" lvl="0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1667" b="0" i="0" u="none" strike="noStrike" kern="0" cap="none" spc="0" normalizeH="0" baseline="0" noProof="0" smtClean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Edit Master text styles</a:t>
            </a:r>
          </a:p>
          <a:p>
            <a:pPr marL="236793" marR="0" lvl="1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1667" b="0" i="0" u="none" strike="noStrike" kern="0" cap="none" spc="0" normalizeH="0" baseline="0" noProof="0" smtClean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Second level</a:t>
            </a:r>
          </a:p>
          <a:p>
            <a:pPr marL="236793" marR="0" lvl="2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1667" b="0" i="0" u="none" strike="noStrike" kern="0" cap="none" spc="0" normalizeH="0" baseline="0" noProof="0" smtClean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276017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o branding 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468" y="289561"/>
            <a:ext cx="6235065" cy="43858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>
                <a:solidFill>
                  <a:srgbClr val="76B900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878" y="812272"/>
            <a:ext cx="6217920" cy="4021275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36793" marR="0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500" dirty="0" smtClean="0"/>
            </a:lvl1pPr>
            <a:lvl2pPr marL="525177" marR="0" indent="-190492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333" dirty="0" smtClean="0"/>
            </a:lvl2pPr>
            <a:lvl3pPr marL="670692" marR="0" indent="-169327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167" dirty="0" smtClean="0"/>
            </a:lvl3pPr>
          </a:lstStyle>
          <a:p>
            <a:pPr marL="236793" marR="0" lvl="0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1667" b="0" i="0" u="none" strike="noStrike" kern="0" cap="none" spc="0" normalizeH="0" baseline="0" noProof="0" smtClean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Edit Master text styles</a:t>
            </a:r>
          </a:p>
          <a:p>
            <a:pPr marL="236793" marR="0" lvl="1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1667" b="0" i="0" u="none" strike="noStrike" kern="0" cap="none" spc="0" normalizeH="0" baseline="0" noProof="0" smtClean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Second level</a:t>
            </a:r>
          </a:p>
          <a:p>
            <a:pPr marL="236793" marR="0" lvl="2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1667" b="0" i="0" u="none" strike="noStrike" kern="0" cap="none" spc="0" normalizeH="0" baseline="0" noProof="0" smtClean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Third level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4931172"/>
            <a:ext cx="6858000" cy="21545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85728" fontAlgn="base">
              <a:spcBef>
                <a:spcPct val="0"/>
              </a:spcBef>
              <a:spcAft>
                <a:spcPct val="0"/>
              </a:spcAft>
            </a:pPr>
            <a:endParaRPr lang="en-US" sz="1125">
              <a:solidFill>
                <a:srgbClr val="FFFFFF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99449" y="5042944"/>
            <a:ext cx="200643" cy="6418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algn="ctr">
              <a:defRPr sz="4400" cap="all">
                <a:solidFill>
                  <a:schemeClr val="bg1"/>
                </a:solidFill>
                <a:latin typeface="Century Gothic" pitchFamily="34" charset="0"/>
              </a:defRPr>
            </a:lvl1pPr>
          </a:lstStyle>
          <a:p>
            <a:pPr algn="l" defTabSz="285728" fontAlgn="base">
              <a:spcBef>
                <a:spcPct val="0"/>
              </a:spcBef>
              <a:spcAft>
                <a:spcPct val="0"/>
              </a:spcAft>
            </a:pPr>
            <a:fld id="{9EF62655-870B-4C06-BC3D-C67D37BAE36D}" type="slidenum">
              <a:rPr lang="en-US" sz="417" smtClean="0">
                <a:solidFill>
                  <a:srgbClr val="6F6F6F"/>
                </a:solidFill>
                <a:latin typeface="Arial" panose="020B0604020202020204" pitchFamily="34" charset="0"/>
                <a:ea typeface="MS PGothic" pitchFamily="34" charset="-128"/>
                <a:cs typeface="Arial" panose="020B0604020202020204" pitchFamily="34" charset="0"/>
              </a:rPr>
              <a:pPr algn="l" defTabSz="285728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r>
              <a:rPr lang="en-US" sz="417" cap="none" dirty="0" smtClean="0">
                <a:solidFill>
                  <a:srgbClr val="6F6F6F"/>
                </a:solidFill>
                <a:latin typeface="Arial" panose="020B0604020202020204" pitchFamily="34" charset="0"/>
                <a:ea typeface="MS PGothic" pitchFamily="34" charset="-128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54331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468" y="289561"/>
            <a:ext cx="6235065" cy="43858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878" y="809625"/>
            <a:ext cx="6217920" cy="3994168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lang="en-US" sz="1500" dirty="0" smtClean="0"/>
            </a:lvl1pPr>
            <a:lvl2pPr>
              <a:defRPr lang="en-US" sz="1167" dirty="0" smtClean="0"/>
            </a:lvl2pPr>
            <a:lvl3pPr>
              <a:defRPr lang="en-US" sz="1167" dirty="0" smtClean="0"/>
            </a:lvl3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211370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Cent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468" y="289561"/>
            <a:ext cx="6235065" cy="43858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algn="ctr">
              <a:defRPr lang="en-US" dirty="0"/>
            </a:lvl1pPr>
          </a:lstStyle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224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Centered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468" y="289561"/>
            <a:ext cx="6235065" cy="43858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algn="ctr">
              <a:defRPr lang="en-US" dirty="0">
                <a:solidFill>
                  <a:srgbClr val="76B900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634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12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4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89250" y="291626"/>
            <a:ext cx="6185087" cy="4385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12341" y="1110344"/>
            <a:ext cx="6169964" cy="36252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grpSp>
        <p:nvGrpSpPr>
          <p:cNvPr id="35" name="Group 34"/>
          <p:cNvGrpSpPr/>
          <p:nvPr/>
        </p:nvGrpSpPr>
        <p:grpSpPr>
          <a:xfrm>
            <a:off x="1" y="4989837"/>
            <a:ext cx="6859964" cy="158643"/>
            <a:chOff x="0" y="5987804"/>
            <a:chExt cx="8231957" cy="190372"/>
          </a:xfrm>
        </p:grpSpPr>
        <p:sp>
          <p:nvSpPr>
            <p:cNvPr id="36" name="Parallelogram 35"/>
            <p:cNvSpPr/>
            <p:nvPr userDrawn="1"/>
          </p:nvSpPr>
          <p:spPr>
            <a:xfrm>
              <a:off x="7178479" y="6000375"/>
              <a:ext cx="819901" cy="171825"/>
            </a:xfrm>
            <a:prstGeom prst="parallelogram">
              <a:avLst>
                <a:gd name="adj" fmla="val 36300"/>
              </a:avLst>
            </a:prstGeom>
            <a:solidFill>
              <a:srgbClr val="FA63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7619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</a:endParaRPr>
            </a:p>
          </p:txBody>
        </p:sp>
        <p:sp>
          <p:nvSpPr>
            <p:cNvPr id="37" name="Parallelogram 36"/>
            <p:cNvSpPr/>
            <p:nvPr userDrawn="1"/>
          </p:nvSpPr>
          <p:spPr>
            <a:xfrm>
              <a:off x="6394206" y="6000375"/>
              <a:ext cx="819901" cy="171825"/>
            </a:xfrm>
            <a:prstGeom prst="parallelogram">
              <a:avLst>
                <a:gd name="adj" fmla="val 36300"/>
              </a:avLst>
            </a:prstGeom>
            <a:solidFill>
              <a:srgbClr val="76B9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7619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</a:endParaRPr>
            </a:p>
          </p:txBody>
        </p:sp>
        <p:pic>
          <p:nvPicPr>
            <p:cNvPr id="38" name="Picture 37"/>
            <p:cNvPicPr>
              <a:picLocks noChangeAspect="1"/>
            </p:cNvPicPr>
            <p:nvPr userDrawn="1"/>
          </p:nvPicPr>
          <p:blipFill rotWithShape="1">
            <a:blip r:embed="rId8"/>
            <a:srcRect t="-6317" r="97921" b="17099"/>
            <a:stretch/>
          </p:blipFill>
          <p:spPr>
            <a:xfrm>
              <a:off x="7947899" y="5987804"/>
              <a:ext cx="284058" cy="190372"/>
            </a:xfrm>
            <a:prstGeom prst="rect">
              <a:avLst/>
            </a:prstGeom>
          </p:spPr>
        </p:pic>
        <p:pic>
          <p:nvPicPr>
            <p:cNvPr id="41" name="Picture 40"/>
            <p:cNvPicPr>
              <a:picLocks noChangeAspect="1"/>
            </p:cNvPicPr>
            <p:nvPr userDrawn="1"/>
          </p:nvPicPr>
          <p:blipFill rotWithShape="1">
            <a:blip r:embed="rId9"/>
            <a:srcRect l="52877" t="1978" r="-1" b="17095"/>
            <a:stretch/>
          </p:blipFill>
          <p:spPr>
            <a:xfrm>
              <a:off x="0" y="6002009"/>
              <a:ext cx="6433059" cy="172676"/>
            </a:xfrm>
            <a:prstGeom prst="rect">
              <a:avLst/>
            </a:prstGeom>
          </p:spPr>
        </p:pic>
      </p:grpSp>
      <p:sp>
        <p:nvSpPr>
          <p:cNvPr id="12" name="TextBox 11"/>
          <p:cNvSpPr txBox="1"/>
          <p:nvPr/>
        </p:nvSpPr>
        <p:spPr>
          <a:xfrm>
            <a:off x="398934" y="5034091"/>
            <a:ext cx="200643" cy="769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algn="ctr">
              <a:defRPr sz="4400" cap="all">
                <a:solidFill>
                  <a:schemeClr val="bg1"/>
                </a:solidFill>
                <a:latin typeface="Century Gothic" pitchFamily="34" charset="0"/>
              </a:defRPr>
            </a:lvl1pPr>
          </a:lstStyle>
          <a:p>
            <a:pPr algn="l" defTabSz="285728" fontAlgn="base">
              <a:spcBef>
                <a:spcPct val="0"/>
              </a:spcBef>
              <a:spcAft>
                <a:spcPct val="0"/>
              </a:spcAft>
            </a:pPr>
            <a:fld id="{9EF62655-870B-4C06-BC3D-C67D37BAE36D}" type="slidenum">
              <a:rPr lang="en-US" sz="417" smtClean="0">
                <a:solidFill>
                  <a:srgbClr val="FFFFFF"/>
                </a:solidFill>
                <a:latin typeface="Arial" panose="020B0604020202020204" pitchFamily="34" charset="0"/>
                <a:ea typeface="MS PGothic" pitchFamily="34" charset="-128"/>
                <a:cs typeface="Arial" panose="020B0604020202020204" pitchFamily="34" charset="0"/>
              </a:rPr>
              <a:pPr algn="l" defTabSz="285728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r>
              <a:rPr lang="en-US" sz="500" cap="none" dirty="0" smtClean="0">
                <a:solidFill>
                  <a:srgbClr val="FFFFFF"/>
                </a:solidFill>
                <a:latin typeface="Arial" panose="020B0604020202020204" pitchFamily="34" charset="0"/>
                <a:ea typeface="MS PGothic" pitchFamily="34" charset="-128"/>
                <a:cs typeface="Arial" panose="020B0604020202020204" pitchFamily="34" charset="0"/>
              </a:rPr>
              <a:t> </a:t>
            </a:r>
          </a:p>
        </p:txBody>
      </p:sp>
      <p:cxnSp>
        <p:nvCxnSpPr>
          <p:cNvPr id="44" name="Straight Connector 43"/>
          <p:cNvCxnSpPr/>
          <p:nvPr/>
        </p:nvCxnSpPr>
        <p:spPr>
          <a:xfrm>
            <a:off x="-6713" y="4993160"/>
            <a:ext cx="687324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6" name="Picture 45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4227" y="5032625"/>
            <a:ext cx="412598" cy="76098"/>
          </a:xfrm>
          <a:prstGeom prst="rect">
            <a:avLst/>
          </a:prstGeom>
        </p:spPr>
      </p:pic>
      <p:grpSp>
        <p:nvGrpSpPr>
          <p:cNvPr id="47" name="Group 46"/>
          <p:cNvGrpSpPr/>
          <p:nvPr/>
        </p:nvGrpSpPr>
        <p:grpSpPr>
          <a:xfrm>
            <a:off x="6149909" y="5028452"/>
            <a:ext cx="362782" cy="84445"/>
            <a:chOff x="4100403" y="1765746"/>
            <a:chExt cx="3118543" cy="725905"/>
          </a:xfrm>
        </p:grpSpPr>
        <p:pic>
          <p:nvPicPr>
            <p:cNvPr id="48" name="Picture 47"/>
            <p:cNvPicPr>
              <a:picLocks noChangeAspect="1"/>
            </p:cNvPicPr>
            <p:nvPr userDrawn="1"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00403" y="1765746"/>
              <a:ext cx="561259" cy="725905"/>
            </a:xfrm>
            <a:prstGeom prst="rect">
              <a:avLst/>
            </a:prstGeom>
          </p:spPr>
        </p:pic>
        <p:pic>
          <p:nvPicPr>
            <p:cNvPr id="49" name="Picture 48"/>
            <p:cNvPicPr>
              <a:picLocks noChangeAspect="1"/>
            </p:cNvPicPr>
            <p:nvPr userDrawn="1"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38124" y="1905033"/>
              <a:ext cx="2380822" cy="5813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12979895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500" b="0" cap="none" baseline="0">
          <a:solidFill>
            <a:srgbClr val="333333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5pPr>
      <a:lvl6pPr marL="285728"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6pPr>
      <a:lvl7pPr marL="571455"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7pPr>
      <a:lvl8pPr marL="857182"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8pPr>
      <a:lvl9pPr marL="1142908"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9pPr>
    </p:titleStyle>
    <p:bodyStyle>
      <a:lvl1pPr marL="236793" indent="-236793" algn="l" defTabSz="288704" rtl="0" eaLnBrk="1" fontAlgn="base" hangingPunct="1">
        <a:lnSpc>
          <a:spcPct val="90000"/>
        </a:lnSpc>
        <a:spcBef>
          <a:spcPts val="187"/>
        </a:spcBef>
        <a:spcAft>
          <a:spcPts val="187"/>
        </a:spcAft>
        <a:buClr>
          <a:srgbClr val="6F6F6F"/>
        </a:buClr>
        <a:buSzPct val="100000"/>
        <a:buFont typeface="Arial" panose="020B0604020202020204" pitchFamily="34" charset="0"/>
        <a:buChar char="–"/>
        <a:defRPr sz="1500" b="0" baseline="0">
          <a:solidFill>
            <a:srgbClr val="6F6F6F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525177" indent="-190492" algn="l" defTabSz="288704" rtl="0" eaLnBrk="1" fontAlgn="base" hangingPunct="1">
        <a:lnSpc>
          <a:spcPct val="90000"/>
        </a:lnSpc>
        <a:spcBef>
          <a:spcPts val="187"/>
        </a:spcBef>
        <a:spcAft>
          <a:spcPts val="187"/>
        </a:spcAft>
        <a:buClr>
          <a:schemeClr val="bg2"/>
        </a:buClr>
        <a:buSzPct val="100000"/>
        <a:buFont typeface="Arial" panose="020B0604020202020204" pitchFamily="34" charset="0"/>
        <a:buChar char="–"/>
        <a:defRPr sz="1167" b="0">
          <a:solidFill>
            <a:schemeClr val="bg2"/>
          </a:solidFill>
          <a:latin typeface="Arial" panose="020B0604020202020204" pitchFamily="34" charset="0"/>
          <a:cs typeface="Arial" panose="020B0604020202020204" pitchFamily="34" charset="0"/>
        </a:defRPr>
      </a:lvl2pPr>
      <a:lvl3pPr marL="670692" indent="-169327" algn="l" defTabSz="288704" rtl="0" eaLnBrk="1" fontAlgn="base" hangingPunct="1">
        <a:lnSpc>
          <a:spcPct val="90000"/>
        </a:lnSpc>
        <a:spcBef>
          <a:spcPts val="187"/>
        </a:spcBef>
        <a:spcAft>
          <a:spcPts val="187"/>
        </a:spcAft>
        <a:buClr>
          <a:schemeClr val="bg2"/>
        </a:buClr>
        <a:buSzPct val="100000"/>
        <a:buFont typeface="Arial" panose="020B0604020202020204" pitchFamily="34" charset="0"/>
        <a:buChar char="–"/>
        <a:defRPr sz="1167" b="0">
          <a:solidFill>
            <a:schemeClr val="bg2"/>
          </a:solidFill>
          <a:latin typeface="Arial" panose="020B0604020202020204" pitchFamily="34" charset="0"/>
          <a:cs typeface="Arial" panose="020B0604020202020204" pitchFamily="34" charset="0"/>
        </a:defRPr>
      </a:lvl3pPr>
      <a:lvl4pPr marL="1109177" indent="-142863" algn="l" rtl="0" eaLnBrk="1" fontAlgn="base" hangingPunct="1">
        <a:spcBef>
          <a:spcPct val="20000"/>
        </a:spcBef>
        <a:spcAft>
          <a:spcPct val="0"/>
        </a:spcAft>
        <a:buChar char="–"/>
        <a:defRPr sz="1250">
          <a:solidFill>
            <a:schemeClr val="bg1"/>
          </a:solidFill>
          <a:latin typeface="+mn-lt"/>
        </a:defRPr>
      </a:lvl4pPr>
      <a:lvl5pPr marL="1323472" indent="-142863" algn="l" rtl="0" eaLnBrk="1" fontAlgn="base" hangingPunct="1">
        <a:spcBef>
          <a:spcPct val="20000"/>
        </a:spcBef>
        <a:spcAft>
          <a:spcPct val="0"/>
        </a:spcAft>
        <a:buChar char="»"/>
        <a:defRPr sz="1250">
          <a:solidFill>
            <a:schemeClr val="bg1"/>
          </a:solidFill>
          <a:latin typeface="+mn-lt"/>
        </a:defRPr>
      </a:lvl5pPr>
      <a:lvl6pPr marL="1609200" indent="-142863" algn="l" rtl="0" eaLnBrk="1" fontAlgn="base" hangingPunct="1">
        <a:spcBef>
          <a:spcPct val="20000"/>
        </a:spcBef>
        <a:spcAft>
          <a:spcPct val="0"/>
        </a:spcAft>
        <a:buChar char="»"/>
        <a:defRPr sz="1250">
          <a:solidFill>
            <a:schemeClr val="bg1"/>
          </a:solidFill>
          <a:latin typeface="+mn-lt"/>
        </a:defRPr>
      </a:lvl6pPr>
      <a:lvl7pPr marL="1894927" indent="-142863" algn="l" rtl="0" eaLnBrk="1" fontAlgn="base" hangingPunct="1">
        <a:spcBef>
          <a:spcPct val="20000"/>
        </a:spcBef>
        <a:spcAft>
          <a:spcPct val="0"/>
        </a:spcAft>
        <a:buChar char="»"/>
        <a:defRPr sz="1250">
          <a:solidFill>
            <a:schemeClr val="bg1"/>
          </a:solidFill>
          <a:latin typeface="+mn-lt"/>
        </a:defRPr>
      </a:lvl7pPr>
      <a:lvl8pPr marL="2180654" indent="-142863" algn="l" rtl="0" eaLnBrk="1" fontAlgn="base" hangingPunct="1">
        <a:spcBef>
          <a:spcPct val="20000"/>
        </a:spcBef>
        <a:spcAft>
          <a:spcPct val="0"/>
        </a:spcAft>
        <a:buChar char="»"/>
        <a:defRPr sz="1250">
          <a:solidFill>
            <a:schemeClr val="bg1"/>
          </a:solidFill>
          <a:latin typeface="+mn-lt"/>
        </a:defRPr>
      </a:lvl8pPr>
      <a:lvl9pPr marL="2466381" indent="-142863" algn="l" rtl="0" eaLnBrk="1" fontAlgn="base" hangingPunct="1">
        <a:spcBef>
          <a:spcPct val="20000"/>
        </a:spcBef>
        <a:spcAft>
          <a:spcPct val="0"/>
        </a:spcAft>
        <a:buChar char="»"/>
        <a:defRPr sz="1250">
          <a:solidFill>
            <a:schemeClr val="bg1"/>
          </a:solidFill>
          <a:latin typeface="+mn-lt"/>
        </a:defRPr>
      </a:lvl9pPr>
    </p:bodyStyle>
    <p:otherStyle>
      <a:defPPr>
        <a:defRPr lang="en-US"/>
      </a:defPPr>
      <a:lvl1pPr marL="0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1pPr>
      <a:lvl2pPr marL="285728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2pPr>
      <a:lvl3pPr marL="571455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3pPr>
      <a:lvl4pPr marL="857182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4pPr>
      <a:lvl5pPr marL="1142908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5pPr>
      <a:lvl6pPr marL="1428636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6pPr>
      <a:lvl7pPr marL="1714363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7pPr>
      <a:lvl8pPr marL="2000090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8pPr>
      <a:lvl9pPr marL="2285817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12.png"/><Relationship Id="rId5" Type="http://schemas.openxmlformats.org/officeDocument/2006/relationships/image" Target="../media/image14.png"/><Relationship Id="rId4" Type="http://schemas.openxmlformats.org/officeDocument/2006/relationships/hyperlink" Target="http://creativecommons.org/licenses/by-nc/4.0/legalcode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2.png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m4a"/><Relationship Id="rId2" Type="http://schemas.microsoft.com/office/2007/relationships/media" Target="../media/media7.m4a"/><Relationship Id="rId1" Type="http://schemas.openxmlformats.org/officeDocument/2006/relationships/tags" Target="../tags/tag1.xml"/><Relationship Id="rId5" Type="http://schemas.openxmlformats.org/officeDocument/2006/relationships/image" Target="../media/image12.png"/><Relationship Id="rId4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2" Type="http://schemas.microsoft.com/office/2007/relationships/media" Target="../media/media8.m4a"/><Relationship Id="rId1" Type="http://schemas.openxmlformats.org/officeDocument/2006/relationships/tags" Target="../tags/tag2.xml"/><Relationship Id="rId5" Type="http://schemas.openxmlformats.org/officeDocument/2006/relationships/image" Target="../media/image12.png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ubtitle 11"/>
          <p:cNvSpPr>
            <a:spLocks noGrp="1"/>
          </p:cNvSpPr>
          <p:nvPr>
            <p:ph type="subTitle" idx="1"/>
          </p:nvPr>
        </p:nvSpPr>
        <p:spPr>
          <a:xfrm>
            <a:off x="1137650" y="3998625"/>
            <a:ext cx="5430791" cy="461537"/>
          </a:xfrm>
        </p:spPr>
        <p:txBody>
          <a:bodyPr/>
          <a:lstStyle/>
          <a:p>
            <a:r>
              <a:rPr lang="en-US" dirty="0"/>
              <a:t>Portability and Scalability in Heterogeneous Parallel Computing</a:t>
            </a:r>
          </a:p>
          <a:p>
            <a:endParaRPr lang="en-US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Lecture </a:t>
            </a:r>
            <a:r>
              <a:rPr lang="en-US" smtClean="0"/>
              <a:t>1.3 – </a:t>
            </a:r>
            <a:r>
              <a:rPr lang="en-US" dirty="0"/>
              <a:t>Course Introduction</a:t>
            </a:r>
          </a:p>
        </p:txBody>
      </p:sp>
      <p:sp>
        <p:nvSpPr>
          <p:cNvPr id="4" name="Subtitle 11"/>
          <p:cNvSpPr txBox="1">
            <a:spLocks/>
          </p:cNvSpPr>
          <p:nvPr/>
        </p:nvSpPr>
        <p:spPr bwMode="auto">
          <a:xfrm>
            <a:off x="4125095" y="1071235"/>
            <a:ext cx="2423078" cy="2039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76200" tIns="38100" rIns="76200" bIns="3810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346459" rtl="0" fontAlgn="base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F6F6F"/>
              </a:buClr>
              <a:buSzPct val="100000"/>
              <a:buFontTx/>
              <a:buNone/>
              <a:defRPr sz="1600" b="0" baseline="0">
                <a:solidFill>
                  <a:schemeClr val="bg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30238" indent="-228600" algn="l" defTabSz="346459" rtl="0" fontAlgn="base">
              <a:lnSpc>
                <a:spcPct val="90000"/>
              </a:lnSpc>
              <a:spcBef>
                <a:spcPts val="225"/>
              </a:spcBef>
              <a:spcAft>
                <a:spcPts val="225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–"/>
              <a:defRPr sz="1400" b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04863" indent="-203200" algn="l" defTabSz="346459" rtl="0" fontAlgn="base">
              <a:lnSpc>
                <a:spcPct val="90000"/>
              </a:lnSpc>
              <a:spcBef>
                <a:spcPts val="225"/>
              </a:spcBef>
              <a:spcAft>
                <a:spcPts val="225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–"/>
              <a:defRPr sz="1400" b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31066" indent="-171443" algn="l" rtl="0" fontAlgn="base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bg1"/>
                </a:solidFill>
                <a:latin typeface="+mn-lt"/>
              </a:defRPr>
            </a:lvl4pPr>
            <a:lvl5pPr marL="1588230" indent="-171443" algn="l" rtl="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5pPr>
            <a:lvl6pPr marL="1931117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6pPr>
            <a:lvl7pPr marL="2274003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7pPr>
            <a:lvl8pPr marL="2616890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8pPr>
            <a:lvl9pPr marL="2959775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9pPr>
          </a:lstStyle>
          <a:p>
            <a:r>
              <a:rPr lang="en-US" sz="917" kern="0" dirty="0" smtClean="0"/>
              <a:t>Accelerated Computing</a:t>
            </a:r>
            <a:endParaRPr lang="en-US" sz="917" kern="0" dirty="0"/>
          </a:p>
        </p:txBody>
      </p:sp>
      <p:sp>
        <p:nvSpPr>
          <p:cNvPr id="5" name="Title 10"/>
          <p:cNvSpPr txBox="1">
            <a:spLocks/>
          </p:cNvSpPr>
          <p:nvPr/>
        </p:nvSpPr>
        <p:spPr bwMode="auto">
          <a:xfrm>
            <a:off x="4110958" y="763395"/>
            <a:ext cx="2426875" cy="3078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76200" tIns="38100" rIns="76200" bIns="38100" numCol="1" anchor="b" anchorCtr="0" compatLnSpc="1">
            <a:prstTxWarp prst="textNoShape">
              <a:avLst/>
            </a:prstTxWarp>
            <a:spAutoFit/>
          </a:bodyPr>
          <a:lstStyle>
            <a:lvl1pPr marL="0" indent="0" algn="l" rtl="0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defRPr sz="3000" b="0" cap="none" baseline="0">
                <a:solidFill>
                  <a:schemeClr val="bg2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5pPr>
            <a:lvl6pPr marL="342887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6pPr>
            <a:lvl7pPr marL="685773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7pPr>
            <a:lvl8pPr marL="1028659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8pPr>
            <a:lvl9pPr marL="1371545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9pPr>
          </a:lstStyle>
          <a:p>
            <a:pPr defTabSz="761970"/>
            <a:r>
              <a:rPr lang="en-US" sz="1667" kern="0" dirty="0"/>
              <a:t>GPU Teaching Kit</a:t>
            </a:r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866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036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1348">
        <p:fade/>
      </p:transition>
    </mc:Choice>
    <mc:Fallback xmlns="">
      <p:transition spd="med" advTm="1134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More on Portability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dirty="0"/>
              <a:t>Portability across many different HW types</a:t>
            </a:r>
          </a:p>
          <a:p>
            <a:pPr lvl="1">
              <a:defRPr/>
            </a:pPr>
            <a:r>
              <a:rPr lang="en-US" sz="1350" dirty="0" smtClean="0"/>
              <a:t>Across ISAs (Instruction Set Architectures) - X86 </a:t>
            </a:r>
            <a:r>
              <a:rPr lang="en-US" sz="1350" dirty="0"/>
              <a:t>vs. ARM, etc.</a:t>
            </a:r>
          </a:p>
          <a:p>
            <a:pPr lvl="1">
              <a:defRPr/>
            </a:pPr>
            <a:r>
              <a:rPr lang="en-US" sz="1350" dirty="0"/>
              <a:t>Latency oriented CPUs vs. throughput oriented GPUs</a:t>
            </a:r>
          </a:p>
          <a:p>
            <a:pPr lvl="1">
              <a:defRPr/>
            </a:pPr>
            <a:r>
              <a:rPr lang="en-US" sz="1350" dirty="0" smtClean="0"/>
              <a:t>Across parallelism models - VLIW </a:t>
            </a:r>
            <a:r>
              <a:rPr lang="en-US" sz="1350" dirty="0"/>
              <a:t>vs. SIMD vs. threading</a:t>
            </a:r>
          </a:p>
          <a:p>
            <a:pPr lvl="1">
              <a:defRPr/>
            </a:pPr>
            <a:r>
              <a:rPr lang="en-US" sz="1350" dirty="0" smtClean="0"/>
              <a:t>Across memory models - Shared </a:t>
            </a:r>
            <a:r>
              <a:rPr lang="en-US" sz="1350" dirty="0"/>
              <a:t>memory vs. distributed memory</a:t>
            </a:r>
          </a:p>
        </p:txBody>
      </p:sp>
      <p:pic>
        <p:nvPicPr>
          <p:cNvPr id="3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866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075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6340">
        <p:fade/>
      </p:transition>
    </mc:Choice>
    <mc:Fallback xmlns="">
      <p:transition spd="med" advTm="5634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0"/>
          <p:cNvSpPr txBox="1">
            <a:spLocks/>
          </p:cNvSpPr>
          <p:nvPr/>
        </p:nvSpPr>
        <p:spPr bwMode="auto">
          <a:xfrm>
            <a:off x="4110958" y="763395"/>
            <a:ext cx="2426875" cy="3078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76200" tIns="38100" rIns="76200" bIns="38100" numCol="1" anchor="b" anchorCtr="0" compatLnSpc="1">
            <a:prstTxWarp prst="textNoShape">
              <a:avLst/>
            </a:prstTxWarp>
            <a:spAutoFit/>
          </a:bodyPr>
          <a:lstStyle>
            <a:lvl1pPr marL="0" indent="0" algn="l" rtl="0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defRPr sz="3000" b="0" cap="none" baseline="0">
                <a:solidFill>
                  <a:schemeClr val="bg2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5pPr>
            <a:lvl6pPr marL="342887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6pPr>
            <a:lvl7pPr marL="685773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7pPr>
            <a:lvl8pPr marL="1028659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8pPr>
            <a:lvl9pPr marL="1371545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9pPr>
          </a:lstStyle>
          <a:p>
            <a:pPr defTabSz="761970"/>
            <a:r>
              <a:rPr lang="en-US" sz="1667" kern="0" dirty="0"/>
              <a:t>GPU Teaching Kit</a:t>
            </a:r>
          </a:p>
        </p:txBody>
      </p:sp>
      <p:sp>
        <p:nvSpPr>
          <p:cNvPr id="6" name="Subtitle 11"/>
          <p:cNvSpPr>
            <a:spLocks noGrp="1"/>
          </p:cNvSpPr>
          <p:nvPr>
            <p:ph type="subTitle" idx="1"/>
          </p:nvPr>
        </p:nvSpPr>
        <p:spPr>
          <a:xfrm>
            <a:off x="281748" y="3550392"/>
            <a:ext cx="6286693" cy="461537"/>
          </a:xfrm>
        </p:spPr>
        <p:txBody>
          <a:bodyPr/>
          <a:lstStyle/>
          <a:p>
            <a:r>
              <a:rPr lang="en-US" dirty="0" smtClean="0"/>
              <a:t>The GPU Teaching Kit is licensed by NVIDIA and the University </a:t>
            </a:r>
            <a:r>
              <a:rPr lang="en-US" dirty="0"/>
              <a:t>of Illinois under </a:t>
            </a:r>
            <a:r>
              <a:rPr lang="en-US" dirty="0" smtClean="0"/>
              <a:t>the </a:t>
            </a:r>
            <a:r>
              <a:rPr lang="en-US" dirty="0" smtClean="0">
                <a:solidFill>
                  <a:srgbClr val="92D050"/>
                </a:solidFill>
                <a:hlinkClick r:id="rId4"/>
              </a:rPr>
              <a:t>Creative </a:t>
            </a:r>
            <a:r>
              <a:rPr lang="en-US" dirty="0">
                <a:solidFill>
                  <a:srgbClr val="92D050"/>
                </a:solidFill>
                <a:hlinkClick r:id="rId4"/>
              </a:rPr>
              <a:t>Commons Attribution-</a:t>
            </a:r>
            <a:r>
              <a:rPr lang="en-US" dirty="0" err="1">
                <a:solidFill>
                  <a:srgbClr val="92D050"/>
                </a:solidFill>
                <a:hlinkClick r:id="rId4"/>
              </a:rPr>
              <a:t>NonCommercial</a:t>
            </a:r>
            <a:r>
              <a:rPr lang="en-US" dirty="0">
                <a:solidFill>
                  <a:srgbClr val="92D050"/>
                </a:solidFill>
                <a:hlinkClick r:id="rId4"/>
              </a:rPr>
              <a:t> 4.0 International License.</a:t>
            </a:r>
            <a:endParaRPr lang="en-US" dirty="0">
              <a:solidFill>
                <a:srgbClr val="92D050"/>
              </a:solidFill>
            </a:endParaRPr>
          </a:p>
        </p:txBody>
      </p:sp>
      <p:pic>
        <p:nvPicPr>
          <p:cNvPr id="1026" name="Picture 2" descr="Creative Commons License">
            <a:hlinkClick r:id="rId4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5600" y="3181350"/>
            <a:ext cx="838200" cy="29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Subtitle 11"/>
          <p:cNvSpPr txBox="1">
            <a:spLocks/>
          </p:cNvSpPr>
          <p:nvPr/>
        </p:nvSpPr>
        <p:spPr bwMode="auto">
          <a:xfrm>
            <a:off x="4125095" y="1071235"/>
            <a:ext cx="2423078" cy="2039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76200" tIns="38100" rIns="76200" bIns="3810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346459" rtl="0" fontAlgn="base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F6F6F"/>
              </a:buClr>
              <a:buSzPct val="100000"/>
              <a:buFontTx/>
              <a:buNone/>
              <a:defRPr sz="1600" b="0" baseline="0">
                <a:solidFill>
                  <a:schemeClr val="bg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30238" indent="-228600" algn="l" defTabSz="346459" rtl="0" fontAlgn="base">
              <a:lnSpc>
                <a:spcPct val="90000"/>
              </a:lnSpc>
              <a:spcBef>
                <a:spcPts val="225"/>
              </a:spcBef>
              <a:spcAft>
                <a:spcPts val="225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–"/>
              <a:defRPr sz="1400" b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04863" indent="-203200" algn="l" defTabSz="346459" rtl="0" fontAlgn="base">
              <a:lnSpc>
                <a:spcPct val="90000"/>
              </a:lnSpc>
              <a:spcBef>
                <a:spcPts val="225"/>
              </a:spcBef>
              <a:spcAft>
                <a:spcPts val="225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–"/>
              <a:defRPr sz="1400" b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31066" indent="-171443" algn="l" rtl="0" fontAlgn="base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bg1"/>
                </a:solidFill>
                <a:latin typeface="+mn-lt"/>
              </a:defRPr>
            </a:lvl4pPr>
            <a:lvl5pPr marL="1588230" indent="-171443" algn="l" rtl="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5pPr>
            <a:lvl6pPr marL="1931117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6pPr>
            <a:lvl7pPr marL="2274003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7pPr>
            <a:lvl8pPr marL="2616890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8pPr>
            <a:lvl9pPr marL="2959775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9pPr>
          </a:lstStyle>
          <a:p>
            <a:r>
              <a:rPr lang="en-US" sz="917" kern="0" dirty="0" smtClean="0"/>
              <a:t>Accelerated Computing</a:t>
            </a:r>
            <a:endParaRPr lang="en-US" sz="917" kern="0" dirty="0"/>
          </a:p>
        </p:txBody>
      </p:sp>
      <p:pic>
        <p:nvPicPr>
          <p:cNvPr id="2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0866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734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167">
        <p:fade/>
      </p:transition>
    </mc:Choice>
    <mc:Fallback xmlns="">
      <p:transition spd="med" advTm="616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understand the importance and nature of scalability and portability in parallel programming</a:t>
            </a:r>
            <a:endParaRPr lang="en-US" dirty="0"/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0104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177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5214">
        <p:fade/>
      </p:transition>
    </mc:Choice>
    <mc:Fallback xmlns="">
      <p:transition spd="med" advTm="1521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>
                <a:solidFill>
                  <a:srgbClr val="76B900"/>
                </a:solidFill>
              </a:rPr>
              <a:t>Software Dominates System Cost</a:t>
            </a:r>
          </a:p>
        </p:txBody>
      </p:sp>
      <p:sp>
        <p:nvSpPr>
          <p:cNvPr id="14341" name="Content Placeholder 6"/>
          <p:cNvSpPr>
            <a:spLocks noGrp="1"/>
          </p:cNvSpPr>
          <p:nvPr>
            <p:ph idx="4294967295"/>
          </p:nvPr>
        </p:nvSpPr>
        <p:spPr>
          <a:xfrm>
            <a:off x="0" y="812800"/>
            <a:ext cx="6218238" cy="4021138"/>
          </a:xfrm>
        </p:spPr>
        <p:txBody>
          <a:bodyPr>
            <a:normAutofit/>
          </a:bodyPr>
          <a:lstStyle/>
          <a:p>
            <a:r>
              <a:rPr lang="en-US" dirty="0"/>
              <a:t>SW</a:t>
            </a:r>
            <a:r>
              <a:rPr lang="en-US" dirty="0" smtClean="0"/>
              <a:t> lines per chip increases at 2x/10 months</a:t>
            </a:r>
          </a:p>
          <a:p>
            <a:endParaRPr lang="en-US" dirty="0" smtClean="0"/>
          </a:p>
          <a:p>
            <a:r>
              <a:rPr lang="en-US" dirty="0" smtClean="0"/>
              <a:t>HW gates per chip increases at 2x/18 months</a:t>
            </a:r>
          </a:p>
          <a:p>
            <a:endParaRPr lang="en-US" dirty="0" smtClean="0"/>
          </a:p>
          <a:p>
            <a:r>
              <a:rPr lang="en-US" dirty="0" smtClean="0"/>
              <a:t>Future systems must</a:t>
            </a:r>
            <a:br>
              <a:rPr lang="en-US" dirty="0" smtClean="0"/>
            </a:br>
            <a:r>
              <a:rPr lang="en-US" u="sng" dirty="0" smtClean="0"/>
              <a:t>minimize software</a:t>
            </a:r>
            <a:br>
              <a:rPr lang="en-US" u="sng" dirty="0" smtClean="0"/>
            </a:br>
            <a:r>
              <a:rPr lang="en-US" u="sng" dirty="0" smtClean="0"/>
              <a:t>redevelopment</a:t>
            </a:r>
          </a:p>
          <a:p>
            <a:endParaRPr lang="en-US" dirty="0" smtClean="0"/>
          </a:p>
        </p:txBody>
      </p:sp>
      <p:pic>
        <p:nvPicPr>
          <p:cNvPr id="14342" name="개체 1"/>
          <p:cNvPicPr>
            <a:picLocks noGrp="1" noChangeArrowheads="1"/>
          </p:cNvPicPr>
          <p:nvPr>
            <p:ph sz="quarter" idx="4294967295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514600" y="1581150"/>
            <a:ext cx="4191000" cy="335280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0104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918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0663">
        <p:fade/>
      </p:transition>
    </mc:Choice>
    <mc:Fallback xmlns="">
      <p:transition spd="med" advTm="5066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 smtClean="0"/>
              <a:t>Keys to Software Cost Control</a:t>
            </a:r>
          </a:p>
        </p:txBody>
      </p:sp>
      <p:sp>
        <p:nvSpPr>
          <p:cNvPr id="15362" name="Content Placeholder 4"/>
          <p:cNvSpPr>
            <a:spLocks noGrp="1"/>
          </p:cNvSpPr>
          <p:nvPr>
            <p:ph idx="4294967295"/>
          </p:nvPr>
        </p:nvSpPr>
        <p:spPr>
          <a:xfrm>
            <a:off x="0" y="812800"/>
            <a:ext cx="6218238" cy="4021138"/>
          </a:xfrm>
        </p:spPr>
        <p:txBody>
          <a:bodyPr/>
          <a:lstStyle/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Scalability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331244" y="1200150"/>
            <a:ext cx="857250" cy="771525"/>
          </a:xfrm>
          <a:prstGeom prst="roundRect">
            <a:avLst/>
          </a:prstGeom>
          <a:solidFill>
            <a:srgbClr val="FF5425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100" dirty="0"/>
              <a:t>App</a:t>
            </a:r>
          </a:p>
          <a:p>
            <a:pPr algn="ctr">
              <a:defRPr/>
            </a:pPr>
            <a:endParaRPr lang="en-US" sz="1350" dirty="0"/>
          </a:p>
        </p:txBody>
      </p:sp>
      <p:sp>
        <p:nvSpPr>
          <p:cNvPr id="7" name="Rounded Rectangle 6"/>
          <p:cNvSpPr/>
          <p:nvPr/>
        </p:nvSpPr>
        <p:spPr>
          <a:xfrm>
            <a:off x="2057400" y="1774330"/>
            <a:ext cx="1371600" cy="56524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dirty="0"/>
              <a:t>Core A </a:t>
            </a:r>
          </a:p>
        </p:txBody>
      </p:sp>
      <p:pic>
        <p:nvPicPr>
          <p:cNvPr id="2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866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602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8732">
        <p:fade/>
      </p:transition>
    </mc:Choice>
    <mc:Fallback xmlns="">
      <p:transition spd="med" advTm="1873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 smtClean="0"/>
              <a:t>Keys to Software Cost Control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0" y="809625"/>
            <a:ext cx="6218238" cy="4024313"/>
          </a:xfrm>
        </p:spPr>
        <p:txBody>
          <a:bodyPr>
            <a:normAutofit/>
          </a:bodyPr>
          <a:lstStyle/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Scalability</a:t>
            </a:r>
          </a:p>
          <a:p>
            <a:pPr lvl="1"/>
            <a:r>
              <a:rPr lang="en-US" b="1" dirty="0" smtClean="0"/>
              <a:t>The same application runs efficiently on new generations of cores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331244" y="1200150"/>
            <a:ext cx="857250" cy="771525"/>
          </a:xfrm>
          <a:prstGeom prst="roundRect">
            <a:avLst/>
          </a:prstGeom>
          <a:solidFill>
            <a:srgbClr val="FF5425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100" dirty="0"/>
              <a:t>App</a:t>
            </a:r>
          </a:p>
          <a:p>
            <a:pPr algn="ctr">
              <a:defRPr/>
            </a:pPr>
            <a:endParaRPr lang="en-US" sz="1350" dirty="0"/>
          </a:p>
        </p:txBody>
      </p:sp>
      <p:sp>
        <p:nvSpPr>
          <p:cNvPr id="8" name="Rounded Rectangle 7"/>
          <p:cNvSpPr/>
          <p:nvPr/>
        </p:nvSpPr>
        <p:spPr>
          <a:xfrm>
            <a:off x="2057400" y="1774330"/>
            <a:ext cx="1371600" cy="56524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/>
              <a:t>Core A 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2.0</a:t>
            </a:r>
            <a:r>
              <a:rPr lang="en-US" dirty="0"/>
              <a:t> </a:t>
            </a:r>
          </a:p>
        </p:txBody>
      </p:sp>
      <p:pic>
        <p:nvPicPr>
          <p:cNvPr id="2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104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9770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400">
        <p:fade/>
      </p:transition>
    </mc:Choice>
    <mc:Fallback xmlns="">
      <p:transition spd="med" advTm="134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1028700" y="1200150"/>
            <a:ext cx="4800600" cy="771525"/>
          </a:xfrm>
          <a:prstGeom prst="roundRect">
            <a:avLst/>
          </a:prstGeom>
          <a:solidFill>
            <a:srgbClr val="FF5425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350" dirty="0"/>
          </a:p>
        </p:txBody>
      </p:sp>
      <p:sp>
        <p:nvSpPr>
          <p:cNvPr id="1741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 smtClean="0"/>
              <a:t>Keys to Software Cost Control</a:t>
            </a:r>
          </a:p>
        </p:txBody>
      </p:sp>
      <p:sp>
        <p:nvSpPr>
          <p:cNvPr id="17411" name="Content Placeholder 4"/>
          <p:cNvSpPr>
            <a:spLocks noGrp="1"/>
          </p:cNvSpPr>
          <p:nvPr>
            <p:ph idx="4294967295"/>
          </p:nvPr>
        </p:nvSpPr>
        <p:spPr>
          <a:xfrm>
            <a:off x="0" y="812800"/>
            <a:ext cx="6218238" cy="4021138"/>
          </a:xfrm>
        </p:spPr>
        <p:txBody>
          <a:bodyPr>
            <a:normAutofit/>
          </a:bodyPr>
          <a:lstStyle/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Scalability</a:t>
            </a:r>
          </a:p>
          <a:p>
            <a:pPr lvl="1"/>
            <a:r>
              <a:rPr lang="en-US" dirty="0" smtClean="0"/>
              <a:t>The same application runs efficiently on new generations of cores</a:t>
            </a:r>
          </a:p>
          <a:p>
            <a:pPr lvl="1"/>
            <a:r>
              <a:rPr lang="en-US" b="1" dirty="0" smtClean="0"/>
              <a:t>The same application runs efficiently on more of the same cores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994422" y="1200150"/>
            <a:ext cx="857250" cy="771525"/>
          </a:xfrm>
          <a:prstGeom prst="roundRect">
            <a:avLst/>
          </a:prstGeom>
          <a:solidFill>
            <a:srgbClr val="FF5425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100" dirty="0"/>
              <a:t>App</a:t>
            </a:r>
          </a:p>
          <a:p>
            <a:pPr algn="ctr">
              <a:defRPr/>
            </a:pPr>
            <a:endParaRPr lang="en-US" sz="1350" dirty="0"/>
          </a:p>
        </p:txBody>
      </p:sp>
      <p:sp>
        <p:nvSpPr>
          <p:cNvPr id="9" name="Rounded Rectangle 8"/>
          <p:cNvSpPr/>
          <p:nvPr/>
        </p:nvSpPr>
        <p:spPr>
          <a:xfrm>
            <a:off x="2720579" y="1774330"/>
            <a:ext cx="1371600" cy="56524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dirty="0"/>
              <a:t>Core A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4686300" y="1774330"/>
            <a:ext cx="1371600" cy="56524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dirty="0"/>
              <a:t>Core A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800100" y="1774330"/>
            <a:ext cx="1371600" cy="56524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dirty="0"/>
              <a:t>Core A</a:t>
            </a:r>
          </a:p>
        </p:txBody>
      </p:sp>
      <p:pic>
        <p:nvPicPr>
          <p:cNvPr id="2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866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625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8186">
        <p:fade/>
      </p:transition>
    </mc:Choice>
    <mc:Fallback xmlns="">
      <p:transition spd="med" advTm="2818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6" presetClass="entr" presetSubtype="37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1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7899 -0.00023 L -6.66667E-6 -1.85185E-6 " pathEditMode="relative" ptsTypes="AA">
                                      <p:cBhvr>
                                        <p:cTn id="16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8975 -0.00046 L 0.00052 -0.00023 " pathEditMode="relative" ptsTypes="AA">
                                      <p:cBhvr>
                                        <p:cTn id="18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2" grpId="0" animBg="1"/>
      <p:bldP spid="10" grpId="0" animBg="1"/>
      <p:bldP spid="10" grpId="1" animBg="1"/>
      <p:bldP spid="11" grpId="0" animBg="1"/>
      <p:bldP spid="11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More on Scalability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sz="1500" dirty="0"/>
              <a:t>Performance growth with HW </a:t>
            </a:r>
            <a:r>
              <a:rPr lang="en-US" sz="1500" dirty="0" smtClean="0"/>
              <a:t>generations</a:t>
            </a:r>
          </a:p>
          <a:p>
            <a:pPr lvl="1">
              <a:defRPr/>
            </a:pPr>
            <a:r>
              <a:rPr lang="en-US" sz="1350" dirty="0" smtClean="0"/>
              <a:t>Increasing </a:t>
            </a:r>
            <a:r>
              <a:rPr lang="en-US" sz="1350" dirty="0"/>
              <a:t>number of compute </a:t>
            </a:r>
            <a:r>
              <a:rPr lang="en-US" sz="1350" dirty="0" smtClean="0"/>
              <a:t>units (cores)</a:t>
            </a:r>
            <a:endParaRPr lang="en-US" sz="1350" dirty="0"/>
          </a:p>
          <a:p>
            <a:pPr lvl="1">
              <a:defRPr/>
            </a:pPr>
            <a:r>
              <a:rPr lang="en-US" sz="1350" dirty="0"/>
              <a:t>Increasing number of threads</a:t>
            </a:r>
          </a:p>
          <a:p>
            <a:pPr lvl="1">
              <a:defRPr/>
            </a:pPr>
            <a:r>
              <a:rPr lang="en-US" sz="1350" dirty="0"/>
              <a:t>Increasing vector length</a:t>
            </a:r>
          </a:p>
          <a:p>
            <a:pPr lvl="1">
              <a:defRPr/>
            </a:pPr>
            <a:r>
              <a:rPr lang="en-US" sz="1350" dirty="0"/>
              <a:t>Increasing pipeline depth</a:t>
            </a:r>
          </a:p>
          <a:p>
            <a:pPr lvl="1">
              <a:defRPr/>
            </a:pPr>
            <a:r>
              <a:rPr lang="en-US" sz="1350" dirty="0"/>
              <a:t>Increasing DRAM burst size</a:t>
            </a:r>
          </a:p>
          <a:p>
            <a:pPr lvl="1">
              <a:defRPr/>
            </a:pPr>
            <a:r>
              <a:rPr lang="en-US" sz="1350" dirty="0"/>
              <a:t>Increasing number of DRAM channels</a:t>
            </a:r>
          </a:p>
          <a:p>
            <a:pPr lvl="1">
              <a:defRPr/>
            </a:pPr>
            <a:r>
              <a:rPr lang="en-US" sz="1350" dirty="0"/>
              <a:t>Increasing data movement latency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867084" y="3371850"/>
            <a:ext cx="38290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The programming style we use in this course supports scalability </a:t>
            </a:r>
            <a:r>
              <a:rPr lang="en-US" sz="1350"/>
              <a:t>through fine-grained </a:t>
            </a:r>
            <a:r>
              <a:rPr lang="en-US" sz="1350" dirty="0"/>
              <a:t>problem decomposition and dynamic thread scheduling</a:t>
            </a:r>
          </a:p>
        </p:txBody>
      </p:sp>
      <p:pic>
        <p:nvPicPr>
          <p:cNvPr id="3" name="Audio 8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010400" y="4381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89775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8707">
        <p:fade/>
      </p:transition>
    </mc:Choice>
    <mc:Fallback xmlns="">
      <p:transition spd="med" advTm="3870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Keys to Software Cost Control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Scalability</a:t>
            </a:r>
          </a:p>
          <a:p>
            <a:r>
              <a:rPr lang="en-US" b="1" dirty="0" smtClean="0"/>
              <a:t>Portability</a:t>
            </a:r>
          </a:p>
          <a:p>
            <a:pPr lvl="1"/>
            <a:r>
              <a:rPr lang="en-US" dirty="0" smtClean="0"/>
              <a:t>The same application runs efficiently on different types of cores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994422" y="1200150"/>
            <a:ext cx="857250" cy="771525"/>
          </a:xfrm>
          <a:prstGeom prst="roundRect">
            <a:avLst/>
          </a:prstGeom>
          <a:solidFill>
            <a:srgbClr val="FF5425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100" dirty="0"/>
              <a:t>App</a:t>
            </a:r>
          </a:p>
          <a:p>
            <a:pPr algn="ctr">
              <a:defRPr/>
            </a:pPr>
            <a:endParaRPr lang="en-US" sz="1350" dirty="0"/>
          </a:p>
        </p:txBody>
      </p:sp>
      <p:sp>
        <p:nvSpPr>
          <p:cNvPr id="9" name="Rounded Rectangle 8"/>
          <p:cNvSpPr/>
          <p:nvPr/>
        </p:nvSpPr>
        <p:spPr>
          <a:xfrm>
            <a:off x="2720579" y="1774330"/>
            <a:ext cx="1371600" cy="56524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dirty="0"/>
              <a:t>Core A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5073254" y="1200150"/>
            <a:ext cx="857250" cy="771525"/>
          </a:xfrm>
          <a:prstGeom prst="roundRect">
            <a:avLst/>
          </a:prstGeom>
          <a:solidFill>
            <a:srgbClr val="FF5425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100" dirty="0"/>
              <a:t>App</a:t>
            </a:r>
          </a:p>
          <a:p>
            <a:pPr algn="ctr">
              <a:defRPr/>
            </a:pPr>
            <a:endParaRPr lang="en-US" sz="1350" dirty="0"/>
          </a:p>
        </p:txBody>
      </p:sp>
      <p:sp>
        <p:nvSpPr>
          <p:cNvPr id="14" name="Rounded Rectangle 13"/>
          <p:cNvSpPr/>
          <p:nvPr/>
        </p:nvSpPr>
        <p:spPr>
          <a:xfrm>
            <a:off x="4800600" y="1774330"/>
            <a:ext cx="1371600" cy="565249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dirty="0"/>
              <a:t>Core C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958454" y="1200150"/>
            <a:ext cx="857250" cy="771525"/>
          </a:xfrm>
          <a:prstGeom prst="roundRect">
            <a:avLst/>
          </a:prstGeom>
          <a:solidFill>
            <a:srgbClr val="FF5425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100" dirty="0"/>
              <a:t>App</a:t>
            </a:r>
          </a:p>
          <a:p>
            <a:pPr algn="ctr">
              <a:defRPr/>
            </a:pPr>
            <a:endParaRPr lang="en-US" sz="1350" dirty="0"/>
          </a:p>
        </p:txBody>
      </p:sp>
      <p:sp>
        <p:nvSpPr>
          <p:cNvPr id="16" name="Rounded Rectangle 15"/>
          <p:cNvSpPr/>
          <p:nvPr/>
        </p:nvSpPr>
        <p:spPr>
          <a:xfrm>
            <a:off x="685800" y="1774330"/>
            <a:ext cx="1371600" cy="565249"/>
          </a:xfrm>
          <a:prstGeom prst="round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dirty="0"/>
              <a:t>Core B</a:t>
            </a:r>
          </a:p>
        </p:txBody>
      </p:sp>
      <p:pic>
        <p:nvPicPr>
          <p:cNvPr id="2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010400" y="4381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02019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2222">
        <p:fade/>
      </p:transition>
    </mc:Choice>
    <mc:Fallback xmlns="">
      <p:transition spd="med" advTm="4222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9618 5.55112E-17 L -0.00209 0.00023 " pathEditMode="relative" rAng="0" ptsTypes="AA">
                                      <p:cBhvr>
                                        <p:cTn id="23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913" y="0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30243 5.55112E-17 L -0.0007 0.00023 " pathEditMode="relative" rAng="0" ptsTypes="AA">
                                      <p:cBhvr>
                                        <p:cTn id="25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08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3" grpId="0" animBg="1"/>
      <p:bldP spid="13" grpId="1" animBg="1"/>
      <p:bldP spid="14" grpId="0" animBg="1"/>
      <p:bldP spid="15" grpId="0" animBg="1"/>
      <p:bldP spid="15" grpId="1" animBg="1"/>
      <p:bldP spid="1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Keys to Software Cost Control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defRPr/>
            </a:pPr>
            <a:endParaRPr lang="en-US" dirty="0" smtClean="0"/>
          </a:p>
          <a:p>
            <a:pPr>
              <a:defRPr/>
            </a:pPr>
            <a:endParaRPr lang="en-US" dirty="0"/>
          </a:p>
          <a:p>
            <a:pPr>
              <a:defRPr/>
            </a:pPr>
            <a:endParaRPr lang="en-US" dirty="0" smtClean="0"/>
          </a:p>
          <a:p>
            <a:pPr>
              <a:defRPr/>
            </a:pPr>
            <a:endParaRPr lang="en-US" dirty="0"/>
          </a:p>
          <a:p>
            <a:pPr>
              <a:defRPr/>
            </a:pPr>
            <a:endParaRPr lang="en-US" dirty="0" smtClean="0"/>
          </a:p>
          <a:p>
            <a:pPr>
              <a:defRPr/>
            </a:pPr>
            <a:endParaRPr lang="en-US" dirty="0"/>
          </a:p>
          <a:p>
            <a:pPr>
              <a:defRPr/>
            </a:pPr>
            <a:endParaRPr lang="en-US" dirty="0" smtClean="0"/>
          </a:p>
          <a:p>
            <a:pPr>
              <a:defRPr/>
            </a:pPr>
            <a:r>
              <a:rPr lang="en-US" dirty="0" smtClean="0"/>
              <a:t>Scalability</a:t>
            </a:r>
            <a:endParaRPr lang="en-US" dirty="0"/>
          </a:p>
          <a:p>
            <a:pPr>
              <a:defRPr/>
            </a:pPr>
            <a:r>
              <a:rPr lang="en-US" dirty="0"/>
              <a:t>Portability</a:t>
            </a:r>
          </a:p>
          <a:p>
            <a:pPr lvl="1">
              <a:defRPr/>
            </a:pPr>
            <a:r>
              <a:rPr lang="en-US" dirty="0"/>
              <a:t>The same application runs efficiently on different types of cores</a:t>
            </a:r>
          </a:p>
          <a:p>
            <a:pPr lvl="1">
              <a:defRPr/>
            </a:pPr>
            <a:r>
              <a:rPr lang="en-US" dirty="0"/>
              <a:t>The same application runs efficiently on systems with different organizations and interfaces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994422" y="1200150"/>
            <a:ext cx="857250" cy="771525"/>
          </a:xfrm>
          <a:prstGeom prst="roundRect">
            <a:avLst/>
          </a:prstGeom>
          <a:solidFill>
            <a:srgbClr val="FF5425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100" dirty="0"/>
              <a:t>App</a:t>
            </a:r>
          </a:p>
          <a:p>
            <a:pPr algn="ctr">
              <a:defRPr/>
            </a:pPr>
            <a:endParaRPr lang="en-US" sz="1350" dirty="0"/>
          </a:p>
        </p:txBody>
      </p:sp>
      <p:sp>
        <p:nvSpPr>
          <p:cNvPr id="8" name="Rounded Rectangle 7"/>
          <p:cNvSpPr/>
          <p:nvPr/>
        </p:nvSpPr>
        <p:spPr>
          <a:xfrm>
            <a:off x="5073254" y="1200150"/>
            <a:ext cx="857250" cy="771525"/>
          </a:xfrm>
          <a:prstGeom prst="roundRect">
            <a:avLst/>
          </a:prstGeom>
          <a:solidFill>
            <a:srgbClr val="FF5425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100" dirty="0"/>
              <a:t>App</a:t>
            </a:r>
          </a:p>
          <a:p>
            <a:pPr algn="ctr">
              <a:defRPr/>
            </a:pPr>
            <a:endParaRPr lang="en-US" sz="1350" dirty="0"/>
          </a:p>
        </p:txBody>
      </p:sp>
      <p:sp>
        <p:nvSpPr>
          <p:cNvPr id="10" name="Rounded Rectangle 9"/>
          <p:cNvSpPr/>
          <p:nvPr/>
        </p:nvSpPr>
        <p:spPr>
          <a:xfrm>
            <a:off x="947738" y="1200150"/>
            <a:ext cx="857250" cy="771525"/>
          </a:xfrm>
          <a:prstGeom prst="roundRect">
            <a:avLst/>
          </a:prstGeom>
          <a:solidFill>
            <a:srgbClr val="FF5425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100" dirty="0"/>
              <a:t>App</a:t>
            </a:r>
          </a:p>
          <a:p>
            <a:pPr algn="ctr">
              <a:defRPr/>
            </a:pPr>
            <a:endParaRPr lang="en-US" sz="1350" dirty="0"/>
          </a:p>
        </p:txBody>
      </p:sp>
      <p:grpSp>
        <p:nvGrpSpPr>
          <p:cNvPr id="19465" name="Group 13"/>
          <p:cNvGrpSpPr>
            <a:grpSpLocks/>
          </p:cNvGrpSpPr>
          <p:nvPr/>
        </p:nvGrpSpPr>
        <p:grpSpPr bwMode="auto">
          <a:xfrm>
            <a:off x="2720579" y="1774330"/>
            <a:ext cx="1371600" cy="565249"/>
            <a:chOff x="3628104" y="2391696"/>
            <a:chExt cx="1828800" cy="1005840"/>
          </a:xfrm>
        </p:grpSpPr>
        <p:sp>
          <p:nvSpPr>
            <p:cNvPr id="11" name="Rectangle 10"/>
            <p:cNvSpPr/>
            <p:nvPr/>
          </p:nvSpPr>
          <p:spPr>
            <a:xfrm>
              <a:off x="3628104" y="2391696"/>
              <a:ext cx="1828800" cy="100584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2400" dirty="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3810666" y="3047955"/>
              <a:ext cx="1524000" cy="22881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350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3824954" y="2514049"/>
              <a:ext cx="639762" cy="381361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350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4677441" y="2514049"/>
              <a:ext cx="639763" cy="381361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350"/>
            </a:p>
          </p:txBody>
        </p:sp>
      </p:grpSp>
      <p:sp>
        <p:nvSpPr>
          <p:cNvPr id="16" name="Rectangle 15"/>
          <p:cNvSpPr/>
          <p:nvPr/>
        </p:nvSpPr>
        <p:spPr>
          <a:xfrm>
            <a:off x="685800" y="1775222"/>
            <a:ext cx="1371600" cy="56525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 sz="2400" dirty="0"/>
          </a:p>
        </p:txBody>
      </p:sp>
      <p:sp>
        <p:nvSpPr>
          <p:cNvPr id="17" name="Rectangle 16"/>
          <p:cNvSpPr/>
          <p:nvPr/>
        </p:nvSpPr>
        <p:spPr>
          <a:xfrm>
            <a:off x="822722" y="1852910"/>
            <a:ext cx="1143000" cy="1285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350"/>
          </a:p>
        </p:txBody>
      </p:sp>
      <p:sp>
        <p:nvSpPr>
          <p:cNvPr id="18" name="Rectangle 17"/>
          <p:cNvSpPr/>
          <p:nvPr/>
        </p:nvSpPr>
        <p:spPr>
          <a:xfrm>
            <a:off x="833438" y="2058293"/>
            <a:ext cx="239316" cy="213419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350"/>
          </a:p>
        </p:txBody>
      </p:sp>
      <p:sp>
        <p:nvSpPr>
          <p:cNvPr id="21" name="Rectangle 20"/>
          <p:cNvSpPr/>
          <p:nvPr/>
        </p:nvSpPr>
        <p:spPr>
          <a:xfrm>
            <a:off x="4800600" y="1775222"/>
            <a:ext cx="1371600" cy="56525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 sz="2400" dirty="0"/>
          </a:p>
        </p:txBody>
      </p:sp>
      <p:sp>
        <p:nvSpPr>
          <p:cNvPr id="22" name="Rectangle 21"/>
          <p:cNvSpPr/>
          <p:nvPr/>
        </p:nvSpPr>
        <p:spPr>
          <a:xfrm>
            <a:off x="4937523" y="1843980"/>
            <a:ext cx="434578" cy="4286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350"/>
          </a:p>
        </p:txBody>
      </p:sp>
      <p:sp>
        <p:nvSpPr>
          <p:cNvPr id="24" name="Rectangle 23"/>
          <p:cNvSpPr/>
          <p:nvPr/>
        </p:nvSpPr>
        <p:spPr>
          <a:xfrm>
            <a:off x="5543550" y="1860947"/>
            <a:ext cx="205979" cy="15448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350"/>
          </a:p>
        </p:txBody>
      </p:sp>
      <p:sp>
        <p:nvSpPr>
          <p:cNvPr id="25" name="Rectangle 24"/>
          <p:cNvSpPr/>
          <p:nvPr/>
        </p:nvSpPr>
        <p:spPr>
          <a:xfrm>
            <a:off x="1127524" y="2056507"/>
            <a:ext cx="239315" cy="214313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350"/>
          </a:p>
        </p:txBody>
      </p:sp>
      <p:sp>
        <p:nvSpPr>
          <p:cNvPr id="26" name="Rectangle 25"/>
          <p:cNvSpPr/>
          <p:nvPr/>
        </p:nvSpPr>
        <p:spPr>
          <a:xfrm>
            <a:off x="1420417" y="2056507"/>
            <a:ext cx="240506" cy="214313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350"/>
          </a:p>
        </p:txBody>
      </p:sp>
      <p:sp>
        <p:nvSpPr>
          <p:cNvPr id="27" name="Rectangle 26"/>
          <p:cNvSpPr/>
          <p:nvPr/>
        </p:nvSpPr>
        <p:spPr>
          <a:xfrm>
            <a:off x="1714501" y="2056507"/>
            <a:ext cx="240506" cy="214313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350"/>
          </a:p>
        </p:txBody>
      </p:sp>
      <p:sp>
        <p:nvSpPr>
          <p:cNvPr id="28" name="Rectangle 27"/>
          <p:cNvSpPr/>
          <p:nvPr/>
        </p:nvSpPr>
        <p:spPr>
          <a:xfrm>
            <a:off x="5862637" y="1868090"/>
            <a:ext cx="205979" cy="15448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350"/>
          </a:p>
        </p:txBody>
      </p:sp>
      <p:sp>
        <p:nvSpPr>
          <p:cNvPr id="29" name="Rectangle 28"/>
          <p:cNvSpPr/>
          <p:nvPr/>
        </p:nvSpPr>
        <p:spPr>
          <a:xfrm>
            <a:off x="5543550" y="2082403"/>
            <a:ext cx="205979" cy="15448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350"/>
          </a:p>
        </p:txBody>
      </p:sp>
      <p:sp>
        <p:nvSpPr>
          <p:cNvPr id="30" name="Rectangle 29"/>
          <p:cNvSpPr/>
          <p:nvPr/>
        </p:nvSpPr>
        <p:spPr>
          <a:xfrm>
            <a:off x="5862637" y="2082403"/>
            <a:ext cx="205979" cy="15448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350"/>
          </a:p>
        </p:txBody>
      </p:sp>
      <p:pic>
        <p:nvPicPr>
          <p:cNvPr id="3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104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699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8365">
        <p:fade/>
      </p:transition>
    </mc:Choice>
    <mc:Fallback xmlns="">
      <p:transition spd="med" advTm="2836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5.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4.5"/>
</p:tagLst>
</file>

<file path=ppt/theme/theme1.xml><?xml version="1.0" encoding="utf-8"?>
<a:theme xmlns:a="http://schemas.openxmlformats.org/drawingml/2006/main" name="1_Title &amp; Bullet ">
  <a:themeElements>
    <a:clrScheme name="NVIDIA + University of Illinois 2015 Template">
      <a:dk1>
        <a:srgbClr val="6F6F6F"/>
      </a:dk1>
      <a:lt1>
        <a:srgbClr val="FFFFFF"/>
      </a:lt1>
      <a:dk2>
        <a:srgbClr val="000000"/>
      </a:dk2>
      <a:lt2>
        <a:srgbClr val="333333"/>
      </a:lt2>
      <a:accent1>
        <a:srgbClr val="76B900"/>
      </a:accent1>
      <a:accent2>
        <a:srgbClr val="FA6300"/>
      </a:accent2>
      <a:accent3>
        <a:srgbClr val="007A43"/>
      </a:accent3>
      <a:accent4>
        <a:srgbClr val="2F426B"/>
      </a:accent4>
      <a:accent5>
        <a:srgbClr val="990366"/>
      </a:accent5>
      <a:accent6>
        <a:srgbClr val="006A9A"/>
      </a:accent6>
      <a:hlink>
        <a:srgbClr val="76B900"/>
      </a:hlink>
      <a:folHlink>
        <a:srgbClr val="004831"/>
      </a:folHlink>
    </a:clrScheme>
    <a:fontScheme name="Opulent">
      <a:majorFont>
        <a:latin typeface="Trebuchet MS"/>
        <a:ea typeface=""/>
        <a:cs typeface=""/>
        <a:font script="Jpan" typeface="HG丸ｺﾞｼｯｸM-PRO"/>
        <a:font script="Hang" typeface="HY그래픽M"/>
        <a:font script="Hans" typeface="黑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 anchor="ctr">
        <a:spAutoFit/>
      </a:bodyPr>
      <a:lstStyle>
        <a:defPPr algn="ctr">
          <a:lnSpc>
            <a:spcPct val="90000"/>
          </a:lnSpc>
          <a:defRPr dirty="0" smtClean="0">
            <a:solidFill>
              <a:schemeClr val="bg2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>
    <a:extraClrScheme>
      <a:clrScheme name="PPT_Template_Corp_16x9_rev2 1">
        <a:dk1>
          <a:srgbClr val="808080"/>
        </a:dk1>
        <a:lt1>
          <a:srgbClr val="FFFFFF"/>
        </a:lt1>
        <a:dk2>
          <a:srgbClr val="000000"/>
        </a:dk2>
        <a:lt2>
          <a:srgbClr val="B9E700"/>
        </a:lt2>
        <a:accent1>
          <a:srgbClr val="33CCCC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ADE2E2"/>
        </a:accent5>
        <a:accent6>
          <a:srgbClr val="E78A2D"/>
        </a:accent6>
        <a:hlink>
          <a:srgbClr val="99CCFF"/>
        </a:hlink>
        <a:folHlink>
          <a:srgbClr val="0000FF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NVIDIA_University_of_Illinois_Template_2015_4x3" id="{5C1E5DBF-147B-4C12-BA1C-1E216CC92BF8}" vid="{34A544E1-27AA-4307-BA49-86C7E39C24A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BB0370999F4D641B163DEC6FC797108" ma:contentTypeVersion="17" ma:contentTypeDescription="Create a new document." ma:contentTypeScope="" ma:versionID="7939aa0d029907ca2f60185f7fcbb4b3">
  <xsd:schema xmlns:xsd="http://www.w3.org/2001/XMLSchema" xmlns:xs="http://www.w3.org/2001/XMLSchema" xmlns:p="http://schemas.microsoft.com/office/2006/metadata/properties" xmlns:ns2="1956f548-e1c6-4bad-9b00-9434a603b471" targetNamespace="http://schemas.microsoft.com/office/2006/metadata/properties" ma:root="true" ma:fieldsID="f3011372e976e3b5ec1f02bb487973b2" ns2:_="">
    <xsd:import namespace="1956f548-e1c6-4bad-9b00-9434a603b471"/>
    <xsd:element name="properties">
      <xsd:complexType>
        <xsd:sequence>
          <xsd:element name="documentManagement">
            <xsd:complexType>
              <xsd:all>
                <xsd:element ref="ns2:Test_x0020_Field" minOccurs="0"/>
                <xsd:element ref="ns2:Order0" minOccurs="0"/>
                <xsd:element ref="ns2:Description0" minOccurs="0"/>
                <xsd:element ref="ns2:Chapter" minOccurs="0"/>
                <xsd:element ref="ns2:Lectures" minOccurs="0"/>
                <xsd:element ref="ns2:Labs" minOccurs="0"/>
                <xsd:element ref="ns2:Quizzes" minOccurs="0"/>
                <xsd:element ref="ns2:Kit_x0020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956f548-e1c6-4bad-9b00-9434a603b471" elementFormDefault="qualified">
    <xsd:import namespace="http://schemas.microsoft.com/office/2006/documentManagement/types"/>
    <xsd:import namespace="http://schemas.microsoft.com/office/infopath/2007/PartnerControls"/>
    <xsd:element name="Test_x0020_Field" ma:index="8" nillable="true" ma:displayName="Content Type" ma:default="Quiz Questions and Answers" ma:format="RadioButtons" ma:internalName="Test_x0020_Field">
      <xsd:simpleType>
        <xsd:restriction base="dms:Choice">
          <xsd:enumeration value="Quiz Questions and Answers"/>
          <xsd:enumeration value="Labs &amp; Solutions"/>
          <xsd:enumeration value="Slides"/>
          <xsd:enumeration value="Videos"/>
          <xsd:enumeration value="EBook Chapter"/>
          <xsd:enumeration value="Project"/>
          <xsd:enumeration value="Base Files"/>
          <xsd:enumeration value="Resource"/>
        </xsd:restriction>
      </xsd:simpleType>
    </xsd:element>
    <xsd:element name="Order0" ma:index="9" nillable="true" ma:displayName="Order" ma:decimals="3" ma:internalName="Order0" ma:percentage="FALSE">
      <xsd:simpleType>
        <xsd:restriction base="dms:Number"/>
      </xsd:simpleType>
    </xsd:element>
    <xsd:element name="Description0" ma:index="10" nillable="true" ma:displayName="Description" ma:internalName="Description0">
      <xsd:simpleType>
        <xsd:restriction base="dms:Text">
          <xsd:maxLength value="255"/>
        </xsd:restriction>
      </xsd:simpleType>
    </xsd:element>
    <xsd:element name="Chapter" ma:index="11" nillable="true" ma:displayName="Chapter" ma:internalName="Chapter">
      <xsd:simpleType>
        <xsd:restriction base="dms:Text">
          <xsd:maxLength value="255"/>
        </xsd:restriction>
      </xsd:simpleType>
    </xsd:element>
    <xsd:element name="Lectures" ma:index="12" nillable="true" ma:displayName="Lectures" ma:default="N/A" ma:format="Dropdown" ma:internalName="Lectures">
      <xsd:simpleType>
        <xsd:restriction base="dms:Choice">
          <xsd:enumeration value="N/A"/>
          <xsd:enumeration value="Non Existent"/>
          <xsd:enumeration value="Exists"/>
          <xsd:enumeration value="In Process"/>
          <xsd:enumeration value="Ready for Review"/>
          <xsd:enumeration value="Reviewed"/>
          <xsd:enumeration value="Final"/>
        </xsd:restriction>
      </xsd:simpleType>
    </xsd:element>
    <xsd:element name="Labs" ma:index="13" nillable="true" ma:displayName="Labs" ma:default="N/A" ma:format="Dropdown" ma:internalName="Labs">
      <xsd:simpleType>
        <xsd:restriction base="dms:Choice">
          <xsd:enumeration value="N/A"/>
          <xsd:enumeration value="Non Existent"/>
          <xsd:enumeration value="Exists"/>
          <xsd:enumeration value="In Process"/>
          <xsd:enumeration value="Ready for Review"/>
          <xsd:enumeration value="Reviewed"/>
          <xsd:enumeration value="Final"/>
        </xsd:restriction>
      </xsd:simpleType>
    </xsd:element>
    <xsd:element name="Quizzes" ma:index="14" nillable="true" ma:displayName="Quizzes" ma:default="N/A" ma:format="Dropdown" ma:internalName="Quizzes">
      <xsd:simpleType>
        <xsd:restriction base="dms:Choice">
          <xsd:enumeration value="N/A"/>
          <xsd:enumeration value="Non Existent"/>
          <xsd:enumeration value="Exists"/>
          <xsd:enumeration value="In Process"/>
          <xsd:enumeration value="Ready for Review"/>
          <xsd:enumeration value="Reviewed"/>
          <xsd:enumeration value="Final"/>
        </xsd:restriction>
      </xsd:simpleType>
    </xsd:element>
    <xsd:element name="Kit_x0020_Version" ma:index="15" nillable="true" ma:displayName="Kit Version" ma:default="Eval Kit" ma:format="Dropdown" ma:internalName="Kit_x0020_Version">
      <xsd:simpleType>
        <xsd:restriction base="dms:Choice">
          <xsd:enumeration value="Eval Kit"/>
          <xsd:enumeration value="Release 1.0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escription0 xmlns="1956f548-e1c6-4bad-9b00-9434a603b471" xsi:nil="true"/>
    <Order0 xmlns="1956f548-e1c6-4bad-9b00-9434a603b471">1.23</Order0>
    <Test_x0020_Field xmlns="1956f548-e1c6-4bad-9b00-9434a603b471">Slides</Test_x0020_Field>
    <Chapter xmlns="1956f548-e1c6-4bad-9b00-9434a603b471" xsi:nil="true"/>
    <Kit_x0020_Version xmlns="1956f548-e1c6-4bad-9b00-9434a603b471">Eval Kit</Kit_x0020_Version>
    <Quizzes xmlns="1956f548-e1c6-4bad-9b00-9434a603b471">N/A</Quizzes>
    <Labs xmlns="1956f548-e1c6-4bad-9b00-9434a603b471">N/A</Labs>
    <Lectures xmlns="1956f548-e1c6-4bad-9b00-9434a603b471">N/A</Lectures>
  </documentManagement>
</p:properties>
</file>

<file path=customXml/itemProps1.xml><?xml version="1.0" encoding="utf-8"?>
<ds:datastoreItem xmlns:ds="http://schemas.openxmlformats.org/officeDocument/2006/customXml" ds:itemID="{ECC6F5E1-3D7A-4F40-94FC-B54B21CC35D5}"/>
</file>

<file path=customXml/itemProps2.xml><?xml version="1.0" encoding="utf-8"?>
<ds:datastoreItem xmlns:ds="http://schemas.openxmlformats.org/officeDocument/2006/customXml" ds:itemID="{5F55E5C9-36BD-410E-85B1-51D059AC5A8F}"/>
</file>

<file path=customXml/itemProps3.xml><?xml version="1.0" encoding="utf-8"?>
<ds:datastoreItem xmlns:ds="http://schemas.openxmlformats.org/officeDocument/2006/customXml" ds:itemID="{0B4DD246-E579-4E62-831F-8B3DC073BE17}"/>
</file>

<file path=docProps/app.xml><?xml version="1.0" encoding="utf-8"?>
<Properties xmlns="http://schemas.openxmlformats.org/officeDocument/2006/extended-properties" xmlns:vt="http://schemas.openxmlformats.org/officeDocument/2006/docPropsVTypes">
  <Template>Lecture-1-1-overview-2015-JBungo-Comments-8.17.15</Template>
  <TotalTime>1882</TotalTime>
  <Words>313</Words>
  <Application>Microsoft Office PowerPoint</Application>
  <PresentationFormat>Custom</PresentationFormat>
  <Paragraphs>98</Paragraphs>
  <Slides>11</Slides>
  <Notes>1</Notes>
  <HiddenSlides>0</HiddenSlides>
  <MMClips>11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MS PGothic</vt:lpstr>
      <vt:lpstr>Arial</vt:lpstr>
      <vt:lpstr>Calibri</vt:lpstr>
      <vt:lpstr>Trebuchet MS</vt:lpstr>
      <vt:lpstr>1_Title &amp; Bullet </vt:lpstr>
      <vt:lpstr>Lecture 1.3 – Course Introduction</vt:lpstr>
      <vt:lpstr>Objectives</vt:lpstr>
      <vt:lpstr>Software Dominates System Cost</vt:lpstr>
      <vt:lpstr>Keys to Software Cost Control</vt:lpstr>
      <vt:lpstr>Keys to Software Cost Control</vt:lpstr>
      <vt:lpstr>Keys to Software Cost Control</vt:lpstr>
      <vt:lpstr>More on Scalability</vt:lpstr>
      <vt:lpstr>Keys to Software Cost Control</vt:lpstr>
      <vt:lpstr>Keys to Software Cost Control</vt:lpstr>
      <vt:lpstr>More on Portability</vt:lpstr>
      <vt:lpstr>PowerPoint Presentation</vt:lpstr>
    </vt:vector>
  </TitlesOfParts>
  <Company>UIUC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Module 01 - Course Introduction</dc:title>
  <dc:creator>Cook, Colleen N</dc:creator>
  <cp:lastModifiedBy>Andrew Schuh</cp:lastModifiedBy>
  <cp:revision>41</cp:revision>
  <dcterms:created xsi:type="dcterms:W3CDTF">2013-11-15T21:49:21Z</dcterms:created>
  <dcterms:modified xsi:type="dcterms:W3CDTF">2016-03-25T05:35:05Z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0x0101006BB0370999F4D641B163DEC6FC797108</vt:lpwstr>
  </property>
  <property fmtid="{D5CDD505-2E9C-101B-9397-08002B2CF9AE}" pid="3" name="Module">
    <vt:r8>1</vt:r8>
  </property>
  <property fmtid="{D5CDD505-2E9C-101B-9397-08002B2CF9AE}" pid="4" name="Evaluation Kit Module">
    <vt:bool>true</vt:bool>
  </property>
</Properties>
</file>

<file path=docProps/thumbnail.jpeg>
</file>